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1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0" r:id="rId4"/>
    <p:sldId id="274" r:id="rId5"/>
    <p:sldId id="271" r:id="rId6"/>
    <p:sldId id="272" r:id="rId7"/>
    <p:sldId id="273" r:id="rId8"/>
    <p:sldId id="278" r:id="rId9"/>
    <p:sldId id="281" r:id="rId10"/>
    <p:sldId id="276" r:id="rId11"/>
    <p:sldId id="286" r:id="rId12"/>
    <p:sldId id="294" r:id="rId13"/>
    <p:sldId id="295" r:id="rId14"/>
    <p:sldId id="280" r:id="rId15"/>
    <p:sldId id="293" r:id="rId16"/>
  </p:sldIdLst>
  <p:sldSz cx="12188825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712" autoAdjust="0"/>
  </p:normalViewPr>
  <p:slideViewPr>
    <p:cSldViewPr>
      <p:cViewPr varScale="1">
        <p:scale>
          <a:sx n="106" d="100"/>
          <a:sy n="106" d="100"/>
        </p:scale>
        <p:origin x="-90" y="-216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A0D2754-8B60-4C75-A490-7E2E542C85E1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32824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pPr lvl="0"/>
            <a:endParaRPr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noProof="0"/>
              <a:t>Textmasterformat bearbeiten</a:t>
            </a:r>
          </a:p>
          <a:p>
            <a:pPr lvl="1"/>
            <a:r>
              <a:rPr noProof="0"/>
              <a:t>Zweite Ebene</a:t>
            </a:r>
          </a:p>
          <a:p>
            <a:pPr lvl="2"/>
            <a:r>
              <a:rPr noProof="0"/>
              <a:t>Dritte Ebene</a:t>
            </a:r>
          </a:p>
          <a:p>
            <a:pPr lvl="3"/>
            <a:r>
              <a:rPr noProof="0"/>
              <a:t>Vierte Ebene</a:t>
            </a:r>
          </a:p>
          <a:p>
            <a:pPr lvl="4"/>
            <a:r>
              <a:rPr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1552F5A-9B56-422A-A2B7-6CC61816CA08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35500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52F5A-9B56-422A-A2B7-6CC61816CA08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5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854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27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block"/>
          <p:cNvSpPr>
            <a:spLocks noChangeArrowheads="1"/>
          </p:cNvSpPr>
          <p:nvPr/>
        </p:nvSpPr>
        <p:spPr bwMode="auto">
          <a:xfrm>
            <a:off x="0" y="1981200"/>
            <a:ext cx="6704013" cy="3429000"/>
          </a:xfrm>
          <a:prstGeom prst="rect">
            <a:avLst/>
          </a:prstGeom>
          <a:solidFill>
            <a:schemeClr val="hlink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Rechteck 7"/>
          <p:cNvSpPr>
            <a:spLocks noChangeArrowheads="1"/>
          </p:cNvSpPr>
          <p:nvPr/>
        </p:nvSpPr>
        <p:spPr bwMode="auto">
          <a:xfrm>
            <a:off x="0" y="0"/>
            <a:ext cx="12188825" cy="762000"/>
          </a:xfrm>
          <a:prstGeom prst="rect">
            <a:avLst/>
          </a:prstGeom>
          <a:solidFill>
            <a:schemeClr val="hlink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Rechteck 8"/>
          <p:cNvSpPr>
            <a:spLocks noChangeArrowheads="1"/>
          </p:cNvSpPr>
          <p:nvPr/>
        </p:nvSpPr>
        <p:spPr bwMode="auto">
          <a:xfrm>
            <a:off x="0" y="685800"/>
            <a:ext cx="12188825" cy="201613"/>
          </a:xfrm>
          <a:prstGeom prst="rect">
            <a:avLst/>
          </a:prstGeom>
          <a:solidFill>
            <a:srgbClr val="333333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hteck 9"/>
          <p:cNvSpPr/>
          <p:nvPr/>
        </p:nvSpPr>
        <p:spPr>
          <a:xfrm>
            <a:off x="0" y="762000"/>
            <a:ext cx="121888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8" name="Rechteck 13"/>
          <p:cNvSpPr>
            <a:spLocks noChangeArrowheads="1"/>
          </p:cNvSpPr>
          <p:nvPr/>
        </p:nvSpPr>
        <p:spPr bwMode="auto">
          <a:xfrm>
            <a:off x="0" y="6477000"/>
            <a:ext cx="12188825" cy="96838"/>
          </a:xfrm>
          <a:prstGeom prst="rect">
            <a:avLst/>
          </a:prstGeom>
          <a:solidFill>
            <a:srgbClr val="333333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9" name="Bildplatzhalter 3" descr="Offenes Buch auf Tisch, im Hintergrund unscharfe Bücherregale"/>
          <p:cNvPicPr>
            <a:picLocks noChangeAspect="1"/>
          </p:cNvPicPr>
          <p:nvPr userDrawn="1"/>
        </p:nvPicPr>
        <p:blipFill>
          <a:blip r:embed="rId2"/>
          <a:srcRect l="8890" r="8890"/>
          <a:stretch>
            <a:fillRect/>
          </a:stretch>
        </p:blipFill>
        <p:spPr bwMode="auto">
          <a:xfrm>
            <a:off x="6978650" y="1600200"/>
            <a:ext cx="5210175" cy="4208463"/>
          </a:xfrm>
          <a:prstGeom prst="rect">
            <a:avLst/>
          </a:prstGeom>
          <a:solidFill>
            <a:srgbClr val="DEDAD7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425A5-2FB0-4640-A762-724706BBCE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4A21-B4FD-434F-8F26-09D3FD0553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4938-7FA8-4D67-B841-253E07ECD4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58C7-4948-4DAD-A441-A466DAA7DD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8FE0A-DC62-464A-84DA-BDFBF1A023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DCEE-2E28-44CB-AC9A-B7919DBFCA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otham Medium" pitchFamily="50" charset="0"/>
              </a:defRPr>
            </a:lvl1pPr>
          </a:lstStyle>
          <a:p>
            <a:pPr>
              <a:defRPr/>
            </a:pPr>
            <a:fld id="{D18D1C1E-320D-40AC-A8ED-9B81545342B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22413" y="3048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22413" y="4114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7583488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Euphemia" pitchFamily="34" charset="0"/>
              </a:defRPr>
            </a:lvl1pPr>
          </a:lstStyle>
          <a:p>
            <a:r>
              <a:rPr lang="de-DE"/>
              <a:t>Kurs: Einführung in die Hauptbibliothek, Stand: März 2013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23613" y="6553200"/>
            <a:ext cx="1065212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Euphemia" pitchFamily="34" charset="0"/>
              </a:defRPr>
            </a:lvl1pPr>
          </a:lstStyle>
          <a:p>
            <a:pPr>
              <a:defRPr/>
            </a:pPr>
            <a:fld id="{1148D509-DA73-4420-B2BA-3E32638216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7" name="Rechteck 7"/>
          <p:cNvSpPr>
            <a:spLocks noChangeArrowheads="1"/>
          </p:cNvSpPr>
          <p:nvPr/>
        </p:nvSpPr>
        <p:spPr bwMode="auto">
          <a:xfrm>
            <a:off x="6094413" y="0"/>
            <a:ext cx="6094412" cy="762000"/>
          </a:xfrm>
          <a:prstGeom prst="rect">
            <a:avLst/>
          </a:prstGeom>
          <a:solidFill>
            <a:schemeClr val="hlink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hteck 8"/>
          <p:cNvSpPr>
            <a:spLocks noChangeArrowheads="1"/>
          </p:cNvSpPr>
          <p:nvPr/>
        </p:nvSpPr>
        <p:spPr bwMode="auto">
          <a:xfrm>
            <a:off x="0" y="685800"/>
            <a:ext cx="12188825" cy="201613"/>
          </a:xfrm>
          <a:prstGeom prst="rect">
            <a:avLst/>
          </a:prstGeom>
          <a:solidFill>
            <a:schemeClr val="tx1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2" name="Rechteck 13"/>
          <p:cNvSpPr>
            <a:spLocks noChangeArrowheads="1"/>
          </p:cNvSpPr>
          <p:nvPr/>
        </p:nvSpPr>
        <p:spPr bwMode="auto">
          <a:xfrm>
            <a:off x="0" y="6477000"/>
            <a:ext cx="12188825" cy="96838"/>
          </a:xfrm>
          <a:prstGeom prst="rect">
            <a:avLst/>
          </a:prstGeom>
          <a:solidFill>
            <a:srgbClr val="333333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Foliennummernplatzhalter 5"/>
          <p:cNvSpPr>
            <a:spLocks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D666652D-6FAA-45C9-BF4D-E893807EEC30}" type="slidenum">
              <a:rPr lang="de-DE" sz="1000">
                <a:latin typeface="Euphemia" pitchFamily="34" charset="0"/>
              </a:rPr>
              <a:pPr algn="r">
                <a:defRPr/>
              </a:pPr>
              <a:t>‹Nr.›</a:t>
            </a:fld>
            <a:endParaRPr lang="de-DE" sz="1000">
              <a:latin typeface="Euphemia" pitchFamily="34" charset="0"/>
            </a:endParaRPr>
          </a:p>
        </p:txBody>
      </p:sp>
      <p:sp>
        <p:nvSpPr>
          <p:cNvPr id="3" name="Rechteck 7"/>
          <p:cNvSpPr>
            <a:spLocks noChangeArrowheads="1"/>
          </p:cNvSpPr>
          <p:nvPr/>
        </p:nvSpPr>
        <p:spPr bwMode="auto">
          <a:xfrm>
            <a:off x="0" y="878541"/>
            <a:ext cx="6094413" cy="759759"/>
          </a:xfrm>
          <a:prstGeom prst="rect">
            <a:avLst/>
          </a:prstGeom>
          <a:solidFill>
            <a:schemeClr val="hlink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Rechteck 9"/>
          <p:cNvSpPr>
            <a:spLocks noChangeArrowheads="1"/>
          </p:cNvSpPr>
          <p:nvPr/>
        </p:nvSpPr>
        <p:spPr bwMode="auto">
          <a:xfrm rot="16200000" flipV="1">
            <a:off x="5234781" y="719932"/>
            <a:ext cx="1641475" cy="201612"/>
          </a:xfrm>
          <a:prstGeom prst="rect">
            <a:avLst/>
          </a:prstGeom>
          <a:solidFill>
            <a:schemeClr val="tx1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0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phemia" pitchFamily="34" charset="0"/>
        </a:defRPr>
      </a:lvl9pPr>
    </p:titleStyle>
    <p:bodyStyle>
      <a:lvl1pPr marL="273050" indent="-273050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tx1"/>
        </a:buClr>
        <a:buSzPct val="100000"/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SzPct val="100000"/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ibliothek@jku.at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jku.at/ub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Untertitel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6704013" cy="51593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de-DE" b="1" u="sng" dirty="0" smtClean="0">
                <a:solidFill>
                  <a:srgbClr val="404040"/>
                </a:solidFill>
                <a:latin typeface="Gotham Medium" pitchFamily="50" charset="0"/>
              </a:rPr>
              <a:t>Kurs: Einführung in die Hauptbibliothek</a:t>
            </a:r>
            <a:endParaRPr lang="de-DE" b="1" u="sng" dirty="0" smtClean="0">
              <a:latin typeface="Gotham Medium" pitchFamily="50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362200"/>
            <a:ext cx="6704013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Bold" pitchFamily="50" charset="0"/>
              </a:rPr>
              <a:t>Herzlich willkommen!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9" name="Textfeld 8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20482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92B0519-CFBC-4494-A77F-A1095E39ECC1}" type="slidenum">
              <a:rPr lang="de-DE" sz="1000">
                <a:latin typeface="Gotham Medium" pitchFamily="50" charset="0"/>
              </a:rPr>
              <a:pPr algn="r"/>
              <a:t>10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08720"/>
            <a:ext cx="6018213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Unsere Bücher sind gesichert!</a:t>
            </a:r>
          </a:p>
        </p:txBody>
      </p:sp>
      <p:sp>
        <p:nvSpPr>
          <p:cNvPr id="20484" name="Inhaltsplatzhalter 13"/>
          <p:cNvSpPr>
            <a:spLocks noGrp="1"/>
          </p:cNvSpPr>
          <p:nvPr>
            <p:ph idx="4294967295"/>
          </p:nvPr>
        </p:nvSpPr>
        <p:spPr>
          <a:xfrm>
            <a:off x="684212" y="3276600"/>
            <a:ext cx="6706343" cy="1524000"/>
          </a:xfrm>
        </p:spPr>
        <p:txBody>
          <a:bodyPr/>
          <a:lstStyle/>
          <a:p>
            <a:pPr marL="5386388" indent="-5386388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Bitte verlassen Sie die Bibliothek nur</a:t>
            </a:r>
          </a:p>
          <a:p>
            <a:pPr marL="5386388" indent="-5386388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mit ordnungsgemäß entlehnten Werken!</a:t>
            </a:r>
          </a:p>
        </p:txBody>
      </p:sp>
      <p:pic>
        <p:nvPicPr>
          <p:cNvPr id="20486" name="Picture 10" descr="neu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3213" y="2286000"/>
            <a:ext cx="32639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847013" y="2209800"/>
            <a:ext cx="3429000" cy="3276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7770813" y="2209800"/>
            <a:ext cx="3505200" cy="3276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4" name="Textfeld 13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31747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E2B3ABB-64D1-4759-BAA5-477CDFE4C080}" type="slidenum">
              <a:rPr lang="de-DE" sz="1000">
                <a:latin typeface="Gotham Medium" pitchFamily="50" charset="0"/>
              </a:rPr>
              <a:pPr algn="r"/>
              <a:t>11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80728"/>
            <a:ext cx="6018213" cy="576064"/>
          </a:xfrm>
        </p:spPr>
        <p:txBody>
          <a:bodyPr/>
          <a:lstStyle/>
          <a:p>
            <a:pPr algn="ctr" eaLnBrk="1" hangingPunct="1"/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Buchrückgabe</a:t>
            </a:r>
          </a:p>
        </p:txBody>
      </p:sp>
      <p:sp>
        <p:nvSpPr>
          <p:cNvPr id="31750" name="Inhaltsplatzhalter 13"/>
          <p:cNvSpPr>
            <a:spLocks/>
          </p:cNvSpPr>
          <p:nvPr/>
        </p:nvSpPr>
        <p:spPr bwMode="auto">
          <a:xfrm>
            <a:off x="621804" y="2773832"/>
            <a:ext cx="952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714375" algn="l"/>
              </a:tabLst>
            </a:pPr>
            <a:r>
              <a:rPr lang="de-DE" sz="2400" b="1" dirty="0">
                <a:solidFill>
                  <a:srgbClr val="404040"/>
                </a:solidFill>
                <a:latin typeface="Euphemia" pitchFamily="34" charset="0"/>
              </a:rPr>
              <a:t> 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kann an der Leihstelle erfolgen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endParaRPr lang="de-DE" sz="800" b="1" dirty="0">
              <a:solidFill>
                <a:srgbClr val="404040"/>
              </a:solidFill>
              <a:latin typeface="Gotham Medium" pitchFamily="50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714375" algn="l"/>
              </a:tabLst>
            </a:pP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sz="2400" b="1" dirty="0" smtClean="0">
                <a:solidFill>
                  <a:srgbClr val="404040"/>
                </a:solidFill>
                <a:latin typeface="Gotham Medium" pitchFamily="50" charset="0"/>
              </a:rPr>
              <a:t>durch 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Rückgabe via Bücherrückgabekasten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</a:t>
            </a:r>
            <a:r>
              <a:rPr lang="de-DE" sz="1600" b="1" dirty="0" smtClean="0">
                <a:solidFill>
                  <a:srgbClr val="404040"/>
                </a:solidFill>
                <a:latin typeface="Gotham Medium" pitchFamily="50" charset="0"/>
              </a:rPr>
              <a:t>(grauer Kasten </a:t>
            </a:r>
            <a:r>
              <a:rPr lang="de-DE" sz="1600" b="1" dirty="0">
                <a:solidFill>
                  <a:srgbClr val="404040"/>
                </a:solidFill>
                <a:latin typeface="Gotham Medium" pitchFamily="50" charset="0"/>
              </a:rPr>
              <a:t>links neben dem Eingang der </a:t>
            </a:r>
            <a:r>
              <a:rPr lang="de-DE" sz="1600" b="1" dirty="0" smtClean="0">
                <a:solidFill>
                  <a:srgbClr val="404040"/>
                </a:solidFill>
                <a:latin typeface="Gotham Medium" pitchFamily="50" charset="0"/>
              </a:rPr>
              <a:t>Hauptbibliothek, </a:t>
            </a:r>
            <a:br>
              <a:rPr lang="de-DE" sz="1600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1600" b="1" dirty="0" smtClean="0">
                <a:solidFill>
                  <a:srgbClr val="404040"/>
                </a:solidFill>
                <a:latin typeface="Gotham Medium" pitchFamily="50" charset="0"/>
              </a:rPr>
              <a:t>	Rückgabe erfolgt auf eigenes Risiko)</a:t>
            </a:r>
            <a:endParaRPr lang="de-DE" sz="1600" b="1" dirty="0">
              <a:solidFill>
                <a:srgbClr val="FF9900"/>
              </a:solidFill>
              <a:latin typeface="Gotham Medium" pitchFamily="50" charset="0"/>
            </a:endParaRPr>
          </a:p>
        </p:txBody>
      </p:sp>
      <p:pic>
        <p:nvPicPr>
          <p:cNvPr id="31753" name="Picture 9" descr="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1886" y="2348880"/>
            <a:ext cx="2540000" cy="254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12" name="Gruppieren 11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3" name="Textfeld 12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1EC32AC-EACB-4475-B201-374E13D87B2C}" type="slidenum">
              <a:rPr lang="de-DE" sz="1000">
                <a:latin typeface="Euphemia" pitchFamily="34" charset="0"/>
              </a:rPr>
              <a:pPr algn="r"/>
              <a:t>12</a:t>
            </a:fld>
            <a:endParaRPr lang="de-DE" sz="1000">
              <a:latin typeface="Euphemia" pitchFamily="34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6018213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Zeitschriften in der Hauptbibliothek</a:t>
            </a:r>
          </a:p>
        </p:txBody>
      </p:sp>
      <p:sp>
        <p:nvSpPr>
          <p:cNvPr id="28677" name="Inhaltsplatzhalter 13"/>
          <p:cNvSpPr>
            <a:spLocks/>
          </p:cNvSpPr>
          <p:nvPr/>
        </p:nvSpPr>
        <p:spPr bwMode="auto">
          <a:xfrm>
            <a:off x="531813" y="23622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714375" algn="l"/>
              </a:tabLst>
            </a:pPr>
            <a:r>
              <a:rPr lang="de-DE" sz="2400" b="1" dirty="0">
                <a:solidFill>
                  <a:srgbClr val="404040"/>
                </a:solidFill>
                <a:latin typeface="Euphemia" pitchFamily="34" charset="0"/>
              </a:rPr>
              <a:t> 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sind alphabetisch nach dem Titel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in den betreffenden Fachbereichen geordnet.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714375" algn="l"/>
              </a:tabLst>
            </a:pP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 Sie finden…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…	die neueste Ausgabe der Zeitschrift 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	</a:t>
            </a:r>
            <a: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  <a:t>vorne auf der Klappe.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… 	die älteren Hefte des laufenden Jahrgangs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	</a:t>
            </a:r>
            <a: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  <a:t>unter der Klappe.</a:t>
            </a:r>
            <a:b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… 	die älteren gebundenen Jahrgänge</a:t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	</a:t>
            </a:r>
            <a: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  <a:t>in den Regalen dahinter.</a:t>
            </a:r>
          </a:p>
        </p:txBody>
      </p:sp>
      <p:pic>
        <p:nvPicPr>
          <p:cNvPr id="28678" name="Picture 8" descr="aa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1219" y="2133600"/>
            <a:ext cx="3175000" cy="3505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9705" name="AutoShape 9"/>
          <p:cNvSpPr>
            <a:spLocks noChangeArrowheads="1"/>
          </p:cNvSpPr>
          <p:nvPr/>
        </p:nvSpPr>
        <p:spPr bwMode="auto">
          <a:xfrm rot="3807146" flipH="1">
            <a:off x="9394402" y="4125917"/>
            <a:ext cx="838200" cy="490537"/>
          </a:xfrm>
          <a:prstGeom prst="curvedUpArrow">
            <a:avLst>
              <a:gd name="adj1" fmla="val 34175"/>
              <a:gd name="adj2" fmla="val 68350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uppieren 8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0" name="Textfeld 9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1" name="Grafik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  <p:sp>
        <p:nvSpPr>
          <p:cNvPr id="12" name="Fußzeilenplatzhalter 1"/>
          <p:cNvSpPr txBox="1">
            <a:spLocks noGrp="1"/>
          </p:cNvSpPr>
          <p:nvPr/>
        </p:nvSpPr>
        <p:spPr bwMode="auto">
          <a:xfrm>
            <a:off x="22620" y="6562165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132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2016</a:t>
            </a:r>
          </a:p>
        </p:txBody>
      </p:sp>
      <p:sp>
        <p:nvSpPr>
          <p:cNvPr id="30723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ED50BFA-EBC9-4365-A8DB-31C0758BABC7}" type="slidenum">
              <a:rPr lang="de-DE" sz="1000">
                <a:latin typeface="Euphemia" pitchFamily="34" charset="0"/>
              </a:rPr>
              <a:pPr algn="r"/>
              <a:t>13</a:t>
            </a:fld>
            <a:endParaRPr lang="de-DE" sz="1000">
              <a:latin typeface="Euphemia" pitchFamily="34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87225"/>
            <a:ext cx="6018213" cy="609600"/>
          </a:xfrm>
        </p:spPr>
        <p:txBody>
          <a:bodyPr/>
          <a:lstStyle/>
          <a:p>
            <a:pPr algn="ctr" eaLnBrk="1" hangingPunct="1"/>
            <a:r>
              <a:rPr lang="de-DE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Fernleihe</a:t>
            </a:r>
          </a:p>
        </p:txBody>
      </p:sp>
      <p:sp>
        <p:nvSpPr>
          <p:cNvPr id="30725" name="Inhaltsplatzhalter 13"/>
          <p:cNvSpPr>
            <a:spLocks noGrp="1"/>
          </p:cNvSpPr>
          <p:nvPr>
            <p:ph idx="4294967295"/>
          </p:nvPr>
        </p:nvSpPr>
        <p:spPr>
          <a:xfrm>
            <a:off x="333772" y="2095500"/>
            <a:ext cx="5791200" cy="32766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Bücher, Hochschulschriften und Zeitschriftenaufsätze, die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in Linz nicht vorhanden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sind, können auf dem Wege der Fernleihe von anderen Bibliotheken des Inlandes und des europäischen Auslandes bestellt werden.</a:t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Im Durchschnitt trifft das gewünschte Werk innerhalb von 2 bis 4 Wochen ein. Sie werden vom Eintreffen per E-Mail verständigt.</a:t>
            </a:r>
            <a:endParaRPr lang="de-DE" sz="800" b="1" dirty="0" smtClean="0">
              <a:solidFill>
                <a:srgbClr val="404040"/>
              </a:solidFill>
              <a:latin typeface="Gotham Medium" pitchFamily="50" charset="0"/>
            </a:endParaRPr>
          </a:p>
        </p:txBody>
      </p:sp>
      <p:sp>
        <p:nvSpPr>
          <p:cNvPr id="30727" name="Inhaltsplatzhalter 13"/>
          <p:cNvSpPr>
            <a:spLocks/>
          </p:cNvSpPr>
          <p:nvPr/>
        </p:nvSpPr>
        <p:spPr bwMode="auto">
          <a:xfrm>
            <a:off x="6246813" y="2286000"/>
            <a:ext cx="5791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1439863" algn="l"/>
              </a:tabLst>
            </a:pPr>
            <a:r>
              <a:rPr lang="de-DE" sz="2400" b="1" u="sng" dirty="0">
                <a:solidFill>
                  <a:srgbClr val="404040"/>
                </a:solidFill>
                <a:latin typeface="Gotham Medium" pitchFamily="50" charset="0"/>
              </a:rPr>
              <a:t>Fernleihe-Gebühren: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1439863" algn="l"/>
              </a:tabLst>
            </a:pP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  <a:t>Inland</a:t>
            </a:r>
            <a:b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</a:br>
            <a:r>
              <a:rPr lang="de-DE" sz="800" b="1" dirty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8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Bücher: 	</a:t>
            </a:r>
            <a:r>
              <a:rPr lang="de-DE" sz="2400" b="1" dirty="0" smtClean="0">
                <a:solidFill>
                  <a:srgbClr val="404040"/>
                </a:solidFill>
                <a:latin typeface="Gotham Medium" pitchFamily="50" charset="0"/>
              </a:rPr>
              <a:t>2,00 Euro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Artikel: 	40 Cent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Char char="§"/>
              <a:tabLst>
                <a:tab pos="263525" algn="l"/>
                <a:tab pos="1439863" algn="l"/>
              </a:tabLst>
            </a:pP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  <a:t>Ausland</a:t>
            </a:r>
            <a:br>
              <a:rPr lang="de-DE" sz="2400" b="1" dirty="0">
                <a:solidFill>
                  <a:srgbClr val="FF9900"/>
                </a:solidFill>
                <a:latin typeface="Gotham Medium" pitchFamily="50" charset="0"/>
              </a:rPr>
            </a:br>
            <a:r>
              <a:rPr lang="de-DE" sz="800" b="1" dirty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8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800" b="1" dirty="0">
                <a:solidFill>
                  <a:srgbClr val="404040"/>
                </a:solidFill>
                <a:latin typeface="Gotham Medium" pitchFamily="50" charset="0"/>
              </a:rPr>
              <a:t>	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Bücher:	</a:t>
            </a:r>
            <a:r>
              <a:rPr lang="de-DE" sz="2400" b="1" dirty="0" smtClean="0">
                <a:solidFill>
                  <a:srgbClr val="404040"/>
                </a:solidFill>
                <a:latin typeface="Gotham Medium" pitchFamily="50" charset="0"/>
              </a:rPr>
              <a:t>10,00 Euro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	Artikel:	</a:t>
            </a:r>
            <a:r>
              <a:rPr lang="de-DE" sz="2400" b="1" dirty="0" smtClean="0">
                <a:solidFill>
                  <a:srgbClr val="404040"/>
                </a:solidFill>
                <a:latin typeface="Gotham Medium" pitchFamily="50" charset="0"/>
              </a:rPr>
              <a:t>	bis 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20 Seiten 8 Euro,				</a:t>
            </a:r>
            <a:r>
              <a:rPr lang="de-DE" sz="2400" b="1" dirty="0" smtClean="0">
                <a:solidFill>
                  <a:srgbClr val="404040"/>
                </a:solidFill>
                <a:latin typeface="Gotham Medium" pitchFamily="50" charset="0"/>
              </a:rPr>
              <a:t>über 20 </a:t>
            </a:r>
            <a:r>
              <a:rPr lang="de-DE" sz="2400" b="1" dirty="0">
                <a:solidFill>
                  <a:srgbClr val="404040"/>
                </a:solidFill>
                <a:latin typeface="Gotham Medium" pitchFamily="50" charset="0"/>
              </a:rPr>
              <a:t>Seiten 10 Euro</a:t>
            </a:r>
          </a:p>
        </p:txBody>
      </p:sp>
      <p:sp>
        <p:nvSpPr>
          <p:cNvPr id="8" name="Titel 12"/>
          <p:cNvSpPr txBox="1">
            <a:spLocks/>
          </p:cNvSpPr>
          <p:nvPr/>
        </p:nvSpPr>
        <p:spPr bwMode="auto">
          <a:xfrm>
            <a:off x="6157118" y="945468"/>
            <a:ext cx="5942013" cy="61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phemia" pitchFamily="34" charset="0"/>
              </a:defRPr>
            </a:lvl9pPr>
          </a:lstStyle>
          <a:p>
            <a:pPr>
              <a:defRPr/>
            </a:pPr>
            <a:r>
              <a:rPr lang="de-DE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Informationen online unter:</a:t>
            </a:r>
          </a:p>
          <a:p>
            <a:pPr>
              <a:defRPr/>
            </a:pPr>
            <a:r>
              <a:rPr lang="de-DE" sz="1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www.ub.jku.at/fernleihe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0" name="Textfeld 9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1" name="Grafik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4968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24578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DFD8313-7E3B-4D1D-B5C9-4A1F4C4E16C5}" type="slidenum">
              <a:rPr lang="de-DE" sz="1000">
                <a:latin typeface="Gotham Medium" pitchFamily="50" charset="0"/>
              </a:rPr>
              <a:pPr algn="r"/>
              <a:t>14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6018213" cy="642392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Leihfrist überzogen?</a:t>
            </a:r>
          </a:p>
        </p:txBody>
      </p:sp>
      <p:sp>
        <p:nvSpPr>
          <p:cNvPr id="24580" name="Inhaltsplatzhalter 13"/>
          <p:cNvSpPr>
            <a:spLocks noGrp="1"/>
          </p:cNvSpPr>
          <p:nvPr>
            <p:ph idx="4294967295"/>
          </p:nvPr>
        </p:nvSpPr>
        <p:spPr>
          <a:xfrm>
            <a:off x="608013" y="2286000"/>
            <a:ext cx="11049000" cy="25146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Bei verspäteter Rückgabe werden berechnet: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Mahngebühr</a:t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1. Mahnung EUR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2,00  (wird per Mail versendet)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/>
            </a:r>
            <a:b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	2. Mahnung EUR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4,00 (wird per Mail versendet)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/>
            </a:r>
            <a:b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	3. Mahnung EUR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6,00 (wird per Post versendet)</a:t>
            </a:r>
            <a:endParaRPr lang="de-DE" b="1" dirty="0" smtClean="0">
              <a:solidFill>
                <a:srgbClr val="FF990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Überschreitungsgebühr</a:t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sz="800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Nach Ablauf der Leihfrist muss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pro Werk und Tag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(vom Fälligkeitsdatum an) ein Betrag von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20 Cent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entrichtet werden.</a:t>
            </a:r>
          </a:p>
        </p:txBody>
      </p:sp>
      <p:pic>
        <p:nvPicPr>
          <p:cNvPr id="24582" name="Picture 7" descr="eur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7613" y="1905000"/>
            <a:ext cx="26209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pieren 11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3" name="Textfeld 12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33795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BDC6E04-0900-4A75-993D-3EC8D3603B4E}" type="slidenum">
              <a:rPr lang="de-DE" sz="1000">
                <a:latin typeface="Gotham Medium" pitchFamily="50" charset="0"/>
              </a:rPr>
              <a:pPr algn="r"/>
              <a:t>15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6018213" cy="432048"/>
          </a:xfrm>
        </p:spPr>
        <p:txBody>
          <a:bodyPr/>
          <a:lstStyle/>
          <a:p>
            <a:pPr algn="ctr" eaLnBrk="1" hangingPunct="1"/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Kontakt</a:t>
            </a:r>
            <a:endParaRPr lang="de-DE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otham Medium" pitchFamily="50" charset="0"/>
            </a:endParaRPr>
          </a:p>
        </p:txBody>
      </p:sp>
      <p:sp>
        <p:nvSpPr>
          <p:cNvPr id="33798" name="Inhaltsplatzhalter 13"/>
          <p:cNvSpPr>
            <a:spLocks/>
          </p:cNvSpPr>
          <p:nvPr/>
        </p:nvSpPr>
        <p:spPr bwMode="auto">
          <a:xfrm>
            <a:off x="2061964" y="2132856"/>
            <a:ext cx="705678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714375" algn="l"/>
              </a:tabLst>
            </a:pPr>
            <a:r>
              <a:rPr lang="de-DE" sz="3600" b="1" dirty="0" smtClean="0">
                <a:solidFill>
                  <a:srgbClr val="FF9900"/>
                </a:solidFill>
                <a:latin typeface="Gotham Medium" pitchFamily="50" charset="0"/>
              </a:rPr>
              <a:t>Wir helfen Ihnen gerne!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714375" algn="l"/>
              </a:tabLst>
            </a:pPr>
            <a: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  <a:t>Bei Fragen oder Anliegen können sich gerne jederzeit an uns wenden.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714375" algn="l"/>
              </a:tabLst>
            </a:pPr>
            <a: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  <a:t>Telefonisch erreichen Sie uns während den Öffnungszeiten unter 0732/2468 4850.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714375" algn="l"/>
              </a:tabLst>
            </a:pPr>
            <a: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  <a:t>Anfragen per E-Mail schicken Sie an:</a:t>
            </a:r>
            <a:b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</a:br>
            <a:r>
              <a:rPr lang="de-DE" sz="2400" b="1" dirty="0" smtClean="0">
                <a:solidFill>
                  <a:srgbClr val="333333"/>
                </a:solidFill>
                <a:latin typeface="Gotham Medium" pitchFamily="50" charset="0"/>
                <a:hlinkClick r:id="rId2"/>
              </a:rPr>
              <a:t>bibliothek@jku.at</a:t>
            </a:r>
            <a: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  <a:t/>
            </a:r>
            <a:br>
              <a:rPr lang="de-DE" sz="2400" b="1" dirty="0" smtClean="0">
                <a:solidFill>
                  <a:srgbClr val="333333"/>
                </a:solidFill>
                <a:latin typeface="Gotham Medium" pitchFamily="50" charset="0"/>
              </a:rPr>
            </a:br>
            <a:r>
              <a:rPr lang="de-DE" sz="2400" b="1" u="sng" dirty="0" smtClean="0">
                <a:solidFill>
                  <a:srgbClr val="FF9900"/>
                </a:solidFill>
                <a:latin typeface="Gotham Medium" pitchFamily="50" charset="0"/>
              </a:rPr>
              <a:t>leihstelle.bibliothek@jku.at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FF9900"/>
              </a:buClr>
              <a:buSzPct val="80000"/>
              <a:buFont typeface="Wingdings" pitchFamily="2" charset="2"/>
              <a:buNone/>
              <a:tabLst>
                <a:tab pos="263525" algn="l"/>
                <a:tab pos="714375" algn="l"/>
              </a:tabLst>
            </a:pPr>
            <a:endParaRPr lang="de-DE" sz="2400" b="1" dirty="0">
              <a:solidFill>
                <a:srgbClr val="333333"/>
              </a:solidFill>
              <a:latin typeface="Euphemia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1" name="Textfeld 10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2" name="Grafik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3895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ußzeilenplatzhalt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>
                <a:latin typeface="Gotham Medium" pitchFamily="50" charset="0"/>
              </a:rPr>
              <a:t>Kurs: Einführung in die Hauptbibliothek, Stand: </a:t>
            </a:r>
            <a:r>
              <a:rPr lang="de-DE" dirty="0" smtClean="0">
                <a:latin typeface="Gotham Medium" pitchFamily="50" charset="0"/>
              </a:rPr>
              <a:t>2016</a:t>
            </a:r>
            <a:endParaRPr lang="de-DE" dirty="0">
              <a:latin typeface="Gotham Medium" pitchFamily="50" charset="0"/>
            </a:endParaRPr>
          </a:p>
        </p:txBody>
      </p:sp>
      <p:sp>
        <p:nvSpPr>
          <p:cNvPr id="13314" name="Foliennummernplatzhalt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F8E963-B4F8-47F9-A86F-7068D719083A}" type="slidenum">
              <a:rPr lang="de-DE" smtClean="0">
                <a:latin typeface="Gotham Medium" pitchFamily="50" charset="0"/>
              </a:rPr>
              <a:pPr/>
              <a:t>2</a:t>
            </a:fld>
            <a:endParaRPr lang="de-DE" dirty="0" smtClean="0">
              <a:latin typeface="Gotham Medium" pitchFamily="50" charset="0"/>
            </a:endParaRPr>
          </a:p>
        </p:txBody>
      </p:sp>
      <p:sp>
        <p:nvSpPr>
          <p:cNvPr id="16385" name="Titel 12"/>
          <p:cNvSpPr>
            <a:spLocks noGrp="1"/>
          </p:cNvSpPr>
          <p:nvPr>
            <p:ph type="title"/>
          </p:nvPr>
        </p:nvSpPr>
        <p:spPr>
          <a:xfrm>
            <a:off x="0" y="914400"/>
            <a:ext cx="6018213" cy="64239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Bestandsaufbau</a:t>
            </a:r>
          </a:p>
        </p:txBody>
      </p:sp>
      <p:sp>
        <p:nvSpPr>
          <p:cNvPr id="13316" name="Inhaltsplatzhalter 13"/>
          <p:cNvSpPr>
            <a:spLocks noGrp="1"/>
          </p:cNvSpPr>
          <p:nvPr>
            <p:ph idx="1"/>
          </p:nvPr>
        </p:nvSpPr>
        <p:spPr>
          <a:xfrm>
            <a:off x="608013" y="2209800"/>
            <a:ext cx="11201400" cy="3352800"/>
          </a:xfrm>
        </p:spPr>
        <p:txBody>
          <a:bodyPr/>
          <a:lstStyle/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Unsere Sammelschwerpunkte liegen hauptsächlich auf den an der JKU gelehrten Studienrichtungen.</a:t>
            </a: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endParaRPr lang="de-DE" dirty="0" smtClean="0">
              <a:solidFill>
                <a:srgbClr val="40404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Zur Zeit verfügt die UB über ca. 1,2 Mio. Bände aus den Bereichen: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 Sozial- und Wirtschaftswissenschaften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 Rechtswissenschaften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 Naturwissenschaften und Technik</a:t>
            </a:r>
            <a:endParaRPr lang="de-DE" dirty="0" smtClean="0">
              <a:latin typeface="Gotham Medium" pitchFamily="50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4" name="Textfeld 13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ußzeilenplatzhalt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>
                <a:latin typeface="Gotham Medium" pitchFamily="50" charset="0"/>
              </a:rPr>
              <a:t>Kurs: Einführung in die Hauptbibliothek, Stand: </a:t>
            </a:r>
            <a:r>
              <a:rPr lang="de-DE" dirty="0" smtClean="0">
                <a:latin typeface="Gotham Medium" pitchFamily="50" charset="0"/>
              </a:rPr>
              <a:t>2016</a:t>
            </a:r>
            <a:endParaRPr lang="de-DE" dirty="0">
              <a:latin typeface="Gotham Medium" pitchFamily="50" charset="0"/>
            </a:endParaRPr>
          </a:p>
        </p:txBody>
      </p:sp>
      <p:sp>
        <p:nvSpPr>
          <p:cNvPr id="14338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9CC31A-3A83-4C74-B146-46DD1B9F7666}" type="slidenum">
              <a:rPr lang="de-DE" smtClean="0"/>
              <a:pPr/>
              <a:t>3</a:t>
            </a:fld>
            <a:endParaRPr lang="de-DE" dirty="0" smtClean="0"/>
          </a:p>
        </p:txBody>
      </p:sp>
      <p:sp>
        <p:nvSpPr>
          <p:cNvPr id="31746" name="Titel 12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5942013" cy="570384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Öffnungszeiten der Hauptbibliothek</a:t>
            </a:r>
          </a:p>
        </p:txBody>
      </p:sp>
      <p:sp>
        <p:nvSpPr>
          <p:cNvPr id="14340" name="Inhaltsplatzhalter 13"/>
          <p:cNvSpPr>
            <a:spLocks noGrp="1"/>
          </p:cNvSpPr>
          <p:nvPr>
            <p:ph idx="4294967295"/>
          </p:nvPr>
        </p:nvSpPr>
        <p:spPr>
          <a:xfrm>
            <a:off x="1183070" y="2348880"/>
            <a:ext cx="10515600" cy="2743200"/>
          </a:xfrm>
        </p:spPr>
        <p:txBody>
          <a:bodyPr/>
          <a:lstStyle/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b="1" u="sng" dirty="0" smtClean="0">
                <a:solidFill>
                  <a:srgbClr val="404040"/>
                </a:solidFill>
                <a:latin typeface="Gotham Medium" pitchFamily="50" charset="0"/>
              </a:rPr>
              <a:t>Lesebereich:</a:t>
            </a: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				</a:t>
            </a:r>
            <a:r>
              <a:rPr lang="de-DE" b="1" u="sng" dirty="0" smtClean="0">
                <a:solidFill>
                  <a:srgbClr val="404040"/>
                </a:solidFill>
                <a:latin typeface="Gotham Medium" pitchFamily="50" charset="0"/>
              </a:rPr>
              <a:t>Leihstelle:</a:t>
            </a: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MO – DO:	8:30 – 20:00		MO – DO: 	8:30 – 19:00</a:t>
            </a: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FR:		8:30 – 18:00		FR:		8:30 – 17:00</a:t>
            </a:r>
          </a:p>
          <a:p>
            <a:pPr marL="0" indent="0">
              <a:buClr>
                <a:srgbClr val="404040"/>
              </a:buClr>
              <a:buNone/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SA:		8:30 – 16:00		SA:		8:30 </a:t>
            </a:r>
            <a:r>
              <a:rPr lang="de-DE" dirty="0">
                <a:solidFill>
                  <a:srgbClr val="404040"/>
                </a:solidFill>
                <a:latin typeface="Gotham Medium" pitchFamily="50" charset="0"/>
              </a:rPr>
              <a:t>– </a:t>
            </a: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16:00</a:t>
            </a:r>
            <a:endParaRPr lang="de-DE" dirty="0" smtClean="0">
              <a:latin typeface="Gotham Medium" pitchFamily="50" charset="0"/>
            </a:endParaRPr>
          </a:p>
        </p:txBody>
      </p:sp>
      <p:sp>
        <p:nvSpPr>
          <p:cNvPr id="14341" name="Inhaltsplatzhalter 13"/>
          <p:cNvSpPr>
            <a:spLocks/>
          </p:cNvSpPr>
          <p:nvPr/>
        </p:nvSpPr>
        <p:spPr bwMode="auto">
          <a:xfrm>
            <a:off x="455613" y="4800600"/>
            <a:ext cx="11277600" cy="14478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 pitchFamily="2" charset="2"/>
              <a:buNone/>
            </a:pPr>
            <a:r>
              <a:rPr lang="de-DE" sz="2000" b="1" dirty="0">
                <a:latin typeface="Gotham Medium" pitchFamily="50" charset="0"/>
              </a:rPr>
              <a:t>Die Öffnungszeiten während der vorlesungsfreien Zeit finden Sie durch Aushang vor Ort oder über unsere Homepage: </a:t>
            </a:r>
            <a:r>
              <a:rPr lang="de-DE" sz="2000" b="1" dirty="0">
                <a:latin typeface="Gotham Medium" pitchFamily="50" charset="0"/>
                <a:hlinkClick r:id="rId2"/>
              </a:rPr>
              <a:t>www.jku.at/ub</a:t>
            </a:r>
            <a:r>
              <a:rPr lang="de-DE" sz="2000" b="1" dirty="0">
                <a:latin typeface="Gotham Medium" pitchFamily="50" charset="0"/>
              </a:rPr>
              <a:t/>
            </a:r>
            <a:br>
              <a:rPr lang="de-DE" sz="2000" b="1" dirty="0">
                <a:latin typeface="Gotham Medium" pitchFamily="50" charset="0"/>
              </a:rPr>
            </a:br>
            <a:r>
              <a:rPr lang="de-DE" sz="2000" b="1" dirty="0">
                <a:latin typeface="Gotham Medium" pitchFamily="50" charset="0"/>
              </a:rPr>
              <a:t>Ebenso können Sie sich auf unserer Homepage über die aktuellen Öffnungszeiten der einzelnen Fachbibliotheken informieren.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7" name="Textfeld 16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18434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494B7C0-9636-4E80-9E0D-51A490B1BB6A}" type="slidenum">
              <a:rPr lang="de-DE" sz="1000">
                <a:latin typeface="Gotham Medium" pitchFamily="50" charset="0"/>
              </a:rPr>
              <a:pPr algn="r"/>
              <a:t>4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11787"/>
            <a:ext cx="6018213" cy="648072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Wir ersuchen Sie…</a:t>
            </a:r>
          </a:p>
        </p:txBody>
      </p:sp>
      <p:sp>
        <p:nvSpPr>
          <p:cNvPr id="18436" name="Inhaltsplatzhalter 13"/>
          <p:cNvSpPr>
            <a:spLocks noGrp="1"/>
          </p:cNvSpPr>
          <p:nvPr>
            <p:ph idx="4294967295"/>
          </p:nvPr>
        </p:nvSpPr>
        <p:spPr>
          <a:xfrm>
            <a:off x="836613" y="2286000"/>
            <a:ext cx="11049000" cy="2209800"/>
          </a:xfrm>
        </p:spPr>
        <p:txBody>
          <a:bodyPr/>
          <a:lstStyle/>
          <a:p>
            <a:pPr marL="4121150" indent="-4121150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…	die Bücher schonend zu behandeln,</a:t>
            </a:r>
          </a:p>
          <a:p>
            <a:pPr marL="4121150" indent="-4121150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im Lesebereich Ordnung zu halten…</a:t>
            </a:r>
          </a:p>
          <a:p>
            <a:pPr marL="4121150" indent="-4121150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endParaRPr lang="de-DE" b="1" dirty="0" smtClean="0">
              <a:solidFill>
                <a:srgbClr val="404040"/>
              </a:solidFill>
              <a:latin typeface="Gotham Medium" pitchFamily="50" charset="0"/>
            </a:endParaRPr>
          </a:p>
          <a:p>
            <a:pPr marL="4121150" indent="-4121150" eaLnBrk="1" hangingPunct="1">
              <a:buClr>
                <a:srgbClr val="FF9900"/>
              </a:buClr>
              <a:buFont typeface="Wingdings" pitchFamily="2" charset="2"/>
              <a:buNone/>
              <a:tabLst>
                <a:tab pos="363538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		</a:t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/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… und bitten um Ruhe in den Lesebereichen des 1. und 2. Stockwerkes.</a:t>
            </a:r>
          </a:p>
        </p:txBody>
      </p:sp>
      <p:grpSp>
        <p:nvGrpSpPr>
          <p:cNvPr id="18438" name="Group 10"/>
          <p:cNvGrpSpPr>
            <a:grpSpLocks/>
          </p:cNvGrpSpPr>
          <p:nvPr/>
        </p:nvGrpSpPr>
        <p:grpSpPr bwMode="auto">
          <a:xfrm>
            <a:off x="8456613" y="1524000"/>
            <a:ext cx="1638300" cy="2049463"/>
            <a:chOff x="3334" y="1525"/>
            <a:chExt cx="1032" cy="1291"/>
          </a:xfrm>
        </p:grpSpPr>
        <p:pic>
          <p:nvPicPr>
            <p:cNvPr id="18446" name="Picture 11" descr="jausensacker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34" y="1525"/>
              <a:ext cx="824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12" descr="kaffe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6" y="2069"/>
              <a:ext cx="760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9" name="Picture 13" descr="h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29521">
            <a:off x="2055813" y="4038600"/>
            <a:ext cx="17716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0" name="Group 14"/>
          <p:cNvGrpSpPr>
            <a:grpSpLocks/>
          </p:cNvGrpSpPr>
          <p:nvPr/>
        </p:nvGrpSpPr>
        <p:grpSpPr bwMode="auto">
          <a:xfrm>
            <a:off x="1751013" y="4191000"/>
            <a:ext cx="2263775" cy="1905000"/>
            <a:chOff x="567" y="2840"/>
            <a:chExt cx="1426" cy="1200"/>
          </a:xfrm>
        </p:grpSpPr>
        <p:sp>
          <p:nvSpPr>
            <p:cNvPr id="18444" name="Line 15"/>
            <p:cNvSpPr>
              <a:spLocks noChangeShapeType="1"/>
            </p:cNvSpPr>
            <p:nvPr/>
          </p:nvSpPr>
          <p:spPr bwMode="auto">
            <a:xfrm flipH="1">
              <a:off x="567" y="2840"/>
              <a:ext cx="1248" cy="12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>
              <a:off x="793" y="2840"/>
              <a:ext cx="1200" cy="12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441" name="Group 17"/>
          <p:cNvGrpSpPr>
            <a:grpSpLocks/>
          </p:cNvGrpSpPr>
          <p:nvPr/>
        </p:nvGrpSpPr>
        <p:grpSpPr bwMode="auto">
          <a:xfrm>
            <a:off x="8075613" y="1676400"/>
            <a:ext cx="2263775" cy="1905000"/>
            <a:chOff x="567" y="2840"/>
            <a:chExt cx="1426" cy="1200"/>
          </a:xfrm>
        </p:grpSpPr>
        <p:sp>
          <p:nvSpPr>
            <p:cNvPr id="18442" name="Line 18"/>
            <p:cNvSpPr>
              <a:spLocks noChangeShapeType="1"/>
            </p:cNvSpPr>
            <p:nvPr/>
          </p:nvSpPr>
          <p:spPr bwMode="auto">
            <a:xfrm flipH="1">
              <a:off x="567" y="2840"/>
              <a:ext cx="1248" cy="12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43" name="Line 19"/>
            <p:cNvSpPr>
              <a:spLocks noChangeShapeType="1"/>
            </p:cNvSpPr>
            <p:nvPr/>
          </p:nvSpPr>
          <p:spPr bwMode="auto">
            <a:xfrm>
              <a:off x="793" y="2840"/>
              <a:ext cx="1200" cy="12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21" name="Textfeld 20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ußzeilenplatzhalt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>
                <a:latin typeface="Gotham Medium" pitchFamily="50" charset="0"/>
              </a:rPr>
              <a:t>Kurs: Einführung in die Hauptbibliothek, Stand</a:t>
            </a:r>
            <a:r>
              <a:rPr lang="de-DE" dirty="0" smtClean="0">
                <a:latin typeface="Gotham Medium" pitchFamily="50" charset="0"/>
              </a:rPr>
              <a:t>: 2016</a:t>
            </a:r>
            <a:endParaRPr lang="de-DE" dirty="0">
              <a:latin typeface="Gotham Medium" pitchFamily="50" charset="0"/>
            </a:endParaRPr>
          </a:p>
        </p:txBody>
      </p:sp>
      <p:sp>
        <p:nvSpPr>
          <p:cNvPr id="15362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1E382-83AD-4168-AA4A-F470AF3993F6}" type="slidenum">
              <a:rPr lang="de-DE" smtClean="0"/>
              <a:pPr/>
              <a:t>5</a:t>
            </a:fld>
            <a:endParaRPr lang="de-DE" dirty="0" smtClean="0"/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08720"/>
            <a:ext cx="6018213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27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Sie finden die gewünschte Literatur…</a:t>
            </a:r>
          </a:p>
        </p:txBody>
      </p:sp>
      <p:sp>
        <p:nvSpPr>
          <p:cNvPr id="15364" name="Inhaltsplatzhalter 13"/>
          <p:cNvSpPr>
            <a:spLocks noGrp="1"/>
          </p:cNvSpPr>
          <p:nvPr>
            <p:ph idx="4294967295"/>
          </p:nvPr>
        </p:nvSpPr>
        <p:spPr>
          <a:xfrm>
            <a:off x="1141413" y="2438400"/>
            <a:ext cx="10744200" cy="27432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</a:pPr>
            <a:r>
              <a:rPr lang="de-DE" b="1" dirty="0" smtClean="0">
                <a:solidFill>
                  <a:srgbClr val="404040"/>
                </a:solidFill>
              </a:rPr>
              <a:t> 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… in der Hauptbibliothek</a:t>
            </a:r>
            <a:endParaRPr lang="de-DE" dirty="0" smtClean="0">
              <a:solidFill>
                <a:srgbClr val="40404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latin typeface="Gotham Medium" pitchFamily="50" charset="0"/>
              </a:rPr>
              <a:t>	im Freihandbereich,</a:t>
            </a:r>
          </a:p>
          <a:p>
            <a:pPr marL="0" indent="0" eaLnBrk="1" hangingPunct="1"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latin typeface="Gotham Medium" pitchFamily="50" charset="0"/>
              </a:rPr>
              <a:t>	in der Lehrbuchsammlung,</a:t>
            </a:r>
          </a:p>
          <a:p>
            <a:pPr marL="0" indent="0" eaLnBrk="1" hangingPunct="1">
              <a:lnSpc>
                <a:spcPct val="80000"/>
              </a:lnSpc>
              <a:buClr>
                <a:srgbClr val="404040"/>
              </a:buClr>
              <a:buFont typeface="Wingdings" pitchFamily="2" charset="2"/>
              <a:buNone/>
            </a:pPr>
            <a:r>
              <a:rPr lang="de-DE" dirty="0" smtClean="0">
                <a:latin typeface="Gotham Medium" pitchFamily="50" charset="0"/>
              </a:rPr>
              <a:t>	in einem der Magazine.</a:t>
            </a:r>
            <a:br>
              <a:rPr lang="de-DE" dirty="0" smtClean="0">
                <a:latin typeface="Gotham Medium" pitchFamily="50" charset="0"/>
              </a:rPr>
            </a:br>
            <a:r>
              <a:rPr lang="de-DE" dirty="0" smtClean="0">
                <a:latin typeface="Gotham Medium" pitchFamily="50" charset="0"/>
              </a:rPr>
              <a:t>      	</a:t>
            </a:r>
            <a:r>
              <a:rPr lang="de-DE" sz="1200" dirty="0" smtClean="0">
                <a:latin typeface="Gotham Medium" pitchFamily="50" charset="0"/>
              </a:rPr>
              <a:t>(Werke sind erhältlich durch Bestellung via Internet oder direkt an der Leihstelle)</a:t>
            </a:r>
            <a:br>
              <a:rPr lang="de-DE" sz="1200" dirty="0" smtClean="0">
                <a:latin typeface="Gotham Medium" pitchFamily="50" charset="0"/>
              </a:rPr>
            </a:br>
            <a:endParaRPr lang="de-DE" dirty="0" smtClean="0">
              <a:latin typeface="Gotham Medium" pitchFamily="50" charset="0"/>
            </a:endParaRP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latin typeface="Gotham Medium" pitchFamily="50" charset="0"/>
              </a:rPr>
              <a:t> </a:t>
            </a:r>
            <a:r>
              <a:rPr lang="de-DE" b="1" dirty="0" smtClean="0">
                <a:latin typeface="Gotham Medium" pitchFamily="50" charset="0"/>
              </a:rPr>
              <a:t>… oder in einer der Fachbibliotheken</a:t>
            </a:r>
          </a:p>
        </p:txBody>
      </p:sp>
      <p:pic>
        <p:nvPicPr>
          <p:cNvPr id="15365" name="Picture 5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0716" y="2852936"/>
            <a:ext cx="23622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pieren 12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4" name="Textfeld 13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80728"/>
            <a:ext cx="6018213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Im Freihandbereich…</a:t>
            </a:r>
          </a:p>
        </p:txBody>
      </p:sp>
      <p:sp>
        <p:nvSpPr>
          <p:cNvPr id="16388" name="Inhaltsplatzhalter 13"/>
          <p:cNvSpPr>
            <a:spLocks noGrp="1"/>
          </p:cNvSpPr>
          <p:nvPr>
            <p:ph idx="4294967295"/>
          </p:nvPr>
        </p:nvSpPr>
        <p:spPr>
          <a:xfrm>
            <a:off x="621804" y="2420888"/>
            <a:ext cx="10744200" cy="27432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de-DE" b="1" dirty="0" smtClean="0">
                <a:solidFill>
                  <a:srgbClr val="404040"/>
                </a:solidFill>
              </a:rPr>
              <a:t> 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… können Sie die Bücher selbst suchen.</a:t>
            </a:r>
          </a:p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endParaRPr lang="de-DE" b="1" dirty="0" smtClean="0">
              <a:solidFill>
                <a:srgbClr val="40404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Die Bücher sind geordnet: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nach Fachbereich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 nach Aufstellungssystematik</a:t>
            </a:r>
          </a:p>
          <a:p>
            <a:pPr marL="0" indent="0" eaLnBrk="1" hangingPunct="1">
              <a:buClr>
                <a:srgbClr val="FF9900"/>
              </a:buClr>
            </a:pPr>
            <a:r>
              <a:rPr lang="de-DE" dirty="0" smtClean="0">
                <a:solidFill>
                  <a:srgbClr val="404040"/>
                </a:solidFill>
                <a:latin typeface="Gotham Medium" pitchFamily="50" charset="0"/>
              </a:rPr>
              <a:t> innerhalb der Aufstellungssystematik nach Signatur</a:t>
            </a:r>
            <a:endParaRPr lang="de-DE" dirty="0" smtClean="0">
              <a:latin typeface="Gotham Medium" pitchFamily="50" charset="0"/>
            </a:endParaRPr>
          </a:p>
        </p:txBody>
      </p:sp>
      <p:pic>
        <p:nvPicPr>
          <p:cNvPr id="16390" name="Picture 8" descr="fh_k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6213" y="2057400"/>
            <a:ext cx="29083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pieren 11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3" name="Textfeld 12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  <p:sp>
        <p:nvSpPr>
          <p:cNvPr id="11" name="Foliennummernplatzhalter 2"/>
          <p:cNvSpPr>
            <a:spLocks noGrp="1"/>
          </p:cNvSpPr>
          <p:nvPr>
            <p:ph type="sldNum" sz="quarter" idx="11"/>
          </p:nvPr>
        </p:nvSpPr>
        <p:spPr bwMode="auto">
          <a:xfrm>
            <a:off x="11123613" y="6553200"/>
            <a:ext cx="1065212" cy="3048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031E382-83AD-4168-AA4A-F470AF3993F6}" type="slidenum">
              <a:rPr lang="de-DE" smtClean="0"/>
              <a:pPr/>
              <a:t>6</a:t>
            </a:fld>
            <a:endParaRPr lang="de-DE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17410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9E1DE58-CAB1-4800-AA64-8CF951511343}" type="slidenum">
              <a:rPr lang="de-DE" sz="1000">
                <a:latin typeface="Gotham Medium" pitchFamily="50" charset="0"/>
              </a:rPr>
              <a:pPr algn="r"/>
              <a:t>7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68188"/>
            <a:ext cx="6018213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Ein Beispiel</a:t>
            </a:r>
          </a:p>
        </p:txBody>
      </p:sp>
      <p:sp>
        <p:nvSpPr>
          <p:cNvPr id="17412" name="Inhaltsplatzhalter 13"/>
          <p:cNvSpPr>
            <a:spLocks noGrp="1"/>
          </p:cNvSpPr>
          <p:nvPr>
            <p:ph idx="4294967295"/>
          </p:nvPr>
        </p:nvSpPr>
        <p:spPr>
          <a:xfrm>
            <a:off x="765820" y="2886869"/>
            <a:ext cx="10210800" cy="22098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de-DE" sz="2800" b="1" dirty="0" smtClean="0">
                <a:solidFill>
                  <a:srgbClr val="404040"/>
                </a:solidFill>
                <a:latin typeface="Gotham Medium" pitchFamily="50" charset="0"/>
              </a:rPr>
              <a:t>Signatur: 180.229-B</a:t>
            </a:r>
          </a:p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endParaRPr lang="de-DE" sz="2800" b="1" dirty="0" smtClean="0">
              <a:solidFill>
                <a:srgbClr val="40404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de-DE" sz="2800" b="1" dirty="0" smtClean="0">
                <a:solidFill>
                  <a:srgbClr val="404040"/>
                </a:solidFill>
                <a:latin typeface="Gotham Medium" pitchFamily="50" charset="0"/>
              </a:rPr>
              <a:t>Systematik: 65.011.1</a:t>
            </a:r>
          </a:p>
        </p:txBody>
      </p:sp>
      <p:pic>
        <p:nvPicPr>
          <p:cNvPr id="17414" name="Picture 8" descr="ausschnitt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7475" y="990600"/>
            <a:ext cx="31813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9"/>
          <p:cNvSpPr>
            <a:spLocks noChangeArrowheads="1"/>
          </p:cNvSpPr>
          <p:nvPr/>
        </p:nvSpPr>
        <p:spPr bwMode="auto">
          <a:xfrm rot="4227735">
            <a:off x="6674644" y="29369"/>
            <a:ext cx="287338" cy="4495800"/>
          </a:xfrm>
          <a:prstGeom prst="upArrow">
            <a:avLst>
              <a:gd name="adj1" fmla="val 50000"/>
              <a:gd name="adj2" fmla="val 39116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auto">
          <a:xfrm rot="6426227">
            <a:off x="6712744" y="2886869"/>
            <a:ext cx="287338" cy="4419600"/>
          </a:xfrm>
          <a:prstGeom prst="upArrow">
            <a:avLst>
              <a:gd name="adj1" fmla="val 50000"/>
              <a:gd name="adj2" fmla="val 38453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4" name="Textfeld 13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22530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6DED56F-8CC1-4E09-8F6E-90C370422A6C}" type="slidenum">
              <a:rPr lang="de-DE" sz="1000">
                <a:latin typeface="Gotham Medium" pitchFamily="50" charset="0"/>
              </a:rPr>
              <a:pPr algn="r"/>
              <a:t>8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80728"/>
            <a:ext cx="6018213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Buchausleihe</a:t>
            </a:r>
            <a:endParaRPr lang="de-DE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otham Medium" pitchFamily="50" charset="0"/>
            </a:endParaRPr>
          </a:p>
        </p:txBody>
      </p:sp>
      <p:sp>
        <p:nvSpPr>
          <p:cNvPr id="22532" name="Inhaltsplatzhalter 13"/>
          <p:cNvSpPr>
            <a:spLocks noGrp="1"/>
          </p:cNvSpPr>
          <p:nvPr>
            <p:ph idx="4294967295"/>
          </p:nvPr>
        </p:nvSpPr>
        <p:spPr>
          <a:xfrm>
            <a:off x="632618" y="2276872"/>
            <a:ext cx="11049000" cy="23622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</a:rPr>
              <a:t> 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Die Buchausleihe ist kostenfrei.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	Die Leihfrist für Bücher aus der Hauptbibliothek beträgt 4 	Wochen.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b="1" dirty="0">
                <a:solidFill>
                  <a:srgbClr val="404040"/>
                </a:solidFill>
                <a:latin typeface="Gotham Medium" pitchFamily="50" charset="0"/>
              </a:rPr>
              <a:t>	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Leihfristverlängerungen sind immer wieder um weitere 4 Wochen 	möglich solange keine Vormerkung für das betreffende Buch 	vorliegt. Die maximale Ausleihdauer beträgt 2 Jahre.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</a:t>
            </a:r>
            <a:r>
              <a:rPr lang="de-DE" b="1" dirty="0">
                <a:solidFill>
                  <a:srgbClr val="404040"/>
                </a:solidFill>
                <a:latin typeface="Gotham Medium" pitchFamily="50" charset="0"/>
              </a:rPr>
              <a:t>	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Bitte verlängern Sie die Leihfrist </a:t>
            </a:r>
            <a:r>
              <a:rPr lang="de-DE" b="1" dirty="0" smtClean="0">
                <a:solidFill>
                  <a:srgbClr val="FF9900"/>
                </a:solidFill>
                <a:latin typeface="Gotham Medium" pitchFamily="50" charset="0"/>
              </a:rPr>
              <a:t>VOR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Ablauf selbst via Internet 	(lisss.jku.at) oder melden Sie sich an der Leihstelle und wir führen 	die 	Leihfristverlängerung gerne für Sie durch.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2" name="Textfeld 11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ußzeilenplatzhalter 1"/>
          <p:cNvSpPr txBox="1">
            <a:spLocks noGrp="1"/>
          </p:cNvSpPr>
          <p:nvPr/>
        </p:nvSpPr>
        <p:spPr bwMode="auto">
          <a:xfrm>
            <a:off x="0" y="6553200"/>
            <a:ext cx="758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1000" dirty="0">
                <a:latin typeface="Gotham Medium" pitchFamily="50" charset="0"/>
              </a:rPr>
              <a:t>Kurs: Einführung in die Hauptbibliothek, Stand: </a:t>
            </a:r>
            <a:r>
              <a:rPr lang="de-DE" sz="1000" dirty="0" smtClean="0">
                <a:latin typeface="Gotham Medium" pitchFamily="50" charset="0"/>
              </a:rPr>
              <a:t>2016</a:t>
            </a:r>
            <a:endParaRPr lang="de-DE" sz="1000" dirty="0">
              <a:latin typeface="Gotham Medium" pitchFamily="50" charset="0"/>
            </a:endParaRPr>
          </a:p>
        </p:txBody>
      </p:sp>
      <p:sp>
        <p:nvSpPr>
          <p:cNvPr id="25602" name="Foliennummernplatzhalter 2"/>
          <p:cNvSpPr txBox="1">
            <a:spLocks noGrp="1"/>
          </p:cNvSpPr>
          <p:nvPr/>
        </p:nvSpPr>
        <p:spPr bwMode="auto">
          <a:xfrm>
            <a:off x="11123613" y="6553200"/>
            <a:ext cx="1065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A15286-7F51-4777-BBD0-372A30469AF9}" type="slidenum">
              <a:rPr lang="de-DE" sz="1000">
                <a:latin typeface="Gotham Medium" pitchFamily="50" charset="0"/>
              </a:rPr>
              <a:pPr algn="r"/>
              <a:t>9</a:t>
            </a:fld>
            <a:endParaRPr lang="de-DE" sz="1000" dirty="0">
              <a:latin typeface="Gotham Medium" pitchFamily="50" charset="0"/>
            </a:endParaRPr>
          </a:p>
        </p:txBody>
      </p:sp>
      <p:sp>
        <p:nvSpPr>
          <p:cNvPr id="32770" name="Titel 12"/>
          <p:cNvSpPr>
            <a:spLocks noGrp="1"/>
          </p:cNvSpPr>
          <p:nvPr>
            <p:ph type="title" idx="4294967295"/>
          </p:nvPr>
        </p:nvSpPr>
        <p:spPr>
          <a:xfrm>
            <a:off x="0" y="980728"/>
            <a:ext cx="6018213" cy="570384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tham Medium" pitchFamily="50" charset="0"/>
              </a:rPr>
              <a:t>Nicht entlehnbare Werke</a:t>
            </a:r>
          </a:p>
        </p:txBody>
      </p:sp>
      <p:sp>
        <p:nvSpPr>
          <p:cNvPr id="25604" name="Inhaltsplatzhalter 13"/>
          <p:cNvSpPr>
            <a:spLocks noGrp="1"/>
          </p:cNvSpPr>
          <p:nvPr>
            <p:ph idx="4294967295"/>
          </p:nvPr>
        </p:nvSpPr>
        <p:spPr>
          <a:xfrm>
            <a:off x="1065213" y="2819400"/>
            <a:ext cx="8229600" cy="2286000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</a:rPr>
              <a:t> </a:t>
            </a: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Zeitungen und Zeitschriften</a:t>
            </a:r>
            <a:endParaRPr lang="de-DE" b="1" dirty="0" smtClean="0">
              <a:solidFill>
                <a:srgbClr val="FF9900"/>
              </a:solidFill>
              <a:latin typeface="Gotham Medium" pitchFamily="50" charset="0"/>
            </a:endParaRP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	Lexika und Wörterbücher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	Gesetzestexte</a:t>
            </a:r>
          </a:p>
          <a:p>
            <a:pPr marL="0" indent="0" eaLnBrk="1" hangingPunct="1">
              <a:buClr>
                <a:srgbClr val="FF9900"/>
              </a:buClr>
              <a:tabLst>
                <a:tab pos="263525" algn="l"/>
              </a:tabLst>
            </a:pPr>
            <a: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  <a:t> 	gesperrte Diplomarbeiten, Masterarbeiten und 	Dissertationen</a:t>
            </a:r>
            <a:br>
              <a:rPr lang="de-DE" b="1" dirty="0" smtClean="0">
                <a:solidFill>
                  <a:srgbClr val="404040"/>
                </a:solidFill>
                <a:latin typeface="Gotham Medium" pitchFamily="50" charset="0"/>
              </a:rPr>
            </a:br>
            <a:endParaRPr lang="de-DE" sz="800" b="1" dirty="0" smtClean="0">
              <a:solidFill>
                <a:srgbClr val="404040"/>
              </a:solidFill>
              <a:latin typeface="Gotham Medium" pitchFamily="50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6598468" y="33881"/>
            <a:ext cx="5287634" cy="715581"/>
            <a:chOff x="6855450" y="33882"/>
            <a:chExt cx="5287634" cy="715581"/>
          </a:xfrm>
        </p:grpSpPr>
        <p:sp>
          <p:nvSpPr>
            <p:cNvPr id="11" name="Textfeld 10"/>
            <p:cNvSpPr txBox="1"/>
            <p:nvPr/>
          </p:nvSpPr>
          <p:spPr>
            <a:xfrm>
              <a:off x="8254652" y="33882"/>
              <a:ext cx="388843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4500" dirty="0" smtClean="0">
                  <a:solidFill>
                    <a:schemeClr val="tx2"/>
                  </a:solidFill>
                  <a:latin typeface="Gotham Bold" pitchFamily="50" charset="0"/>
                </a:rPr>
                <a:t>BIBLIOTHEK</a:t>
              </a:r>
              <a:endParaRPr lang="de-AT" sz="4500" dirty="0">
                <a:solidFill>
                  <a:schemeClr val="tx2"/>
                </a:solidFill>
                <a:latin typeface="Gotham Bold" pitchFamily="50" charset="0"/>
              </a:endParaRPr>
            </a:p>
          </p:txBody>
        </p:sp>
        <p:pic>
          <p:nvPicPr>
            <p:cNvPr id="12" name="Grafik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95" t="17111" r="21958" b="44307"/>
            <a:stretch/>
          </p:blipFill>
          <p:spPr>
            <a:xfrm>
              <a:off x="6855450" y="135768"/>
              <a:ext cx="1345413" cy="45802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äsentation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</Template>
  <TotalTime>0</TotalTime>
  <Words>431</Words>
  <Application>Microsoft Office PowerPoint</Application>
  <PresentationFormat>Benutzerdefiniert</PresentationFormat>
  <Paragraphs>116</Paragraphs>
  <Slides>15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präsentation</vt:lpstr>
      <vt:lpstr>Herzlich willkommen!</vt:lpstr>
      <vt:lpstr>Bestandsaufbau</vt:lpstr>
      <vt:lpstr>Öffnungszeiten der Hauptbibliothek</vt:lpstr>
      <vt:lpstr>Wir ersuchen Sie…</vt:lpstr>
      <vt:lpstr>Sie finden die gewünschte Literatur…</vt:lpstr>
      <vt:lpstr>Im Freihandbereich…</vt:lpstr>
      <vt:lpstr>Ein Beispiel</vt:lpstr>
      <vt:lpstr>Buchausleihe</vt:lpstr>
      <vt:lpstr>Nicht entlehnbare Werke</vt:lpstr>
      <vt:lpstr>Unsere Bücher sind gesichert!</vt:lpstr>
      <vt:lpstr>Buchrückgabe</vt:lpstr>
      <vt:lpstr>Zeitschriften in der Hauptbibliothek</vt:lpstr>
      <vt:lpstr>Fernleihe</vt:lpstr>
      <vt:lpstr>Leihfrist überzogen?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2013-03-11T08:15:21Z</dcterms:created>
  <dcterms:modified xsi:type="dcterms:W3CDTF">2016-03-16T15:47:41Z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